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  <p:sldMasterId id="2147485063" r:id="rId5"/>
  </p:sldMasterIdLst>
  <p:notesMasterIdLst>
    <p:notesMasterId r:id="rId53"/>
  </p:notesMasterIdLst>
  <p:handoutMasterIdLst>
    <p:handoutMasterId r:id="rId54"/>
  </p:handoutMasterIdLst>
  <p:sldIdLst>
    <p:sldId id="327" r:id="rId6"/>
    <p:sldId id="330" r:id="rId7"/>
    <p:sldId id="331" r:id="rId8"/>
    <p:sldId id="332" r:id="rId9"/>
    <p:sldId id="298" r:id="rId10"/>
    <p:sldId id="262" r:id="rId11"/>
    <p:sldId id="263" r:id="rId12"/>
    <p:sldId id="299" r:id="rId13"/>
    <p:sldId id="302" r:id="rId14"/>
    <p:sldId id="264" r:id="rId15"/>
    <p:sldId id="266" r:id="rId16"/>
    <p:sldId id="265" r:id="rId17"/>
    <p:sldId id="276" r:id="rId18"/>
    <p:sldId id="303" r:id="rId19"/>
    <p:sldId id="293" r:id="rId20"/>
    <p:sldId id="277" r:id="rId21"/>
    <p:sldId id="284" r:id="rId22"/>
    <p:sldId id="269" r:id="rId23"/>
    <p:sldId id="304" r:id="rId24"/>
    <p:sldId id="305" r:id="rId25"/>
    <p:sldId id="307" r:id="rId26"/>
    <p:sldId id="306" r:id="rId27"/>
    <p:sldId id="308" r:id="rId28"/>
    <p:sldId id="270" r:id="rId29"/>
    <p:sldId id="309" r:id="rId30"/>
    <p:sldId id="310" r:id="rId31"/>
    <p:sldId id="311" r:id="rId32"/>
    <p:sldId id="312" r:id="rId33"/>
    <p:sldId id="314" r:id="rId34"/>
    <p:sldId id="313" r:id="rId35"/>
    <p:sldId id="315" r:id="rId36"/>
    <p:sldId id="316" r:id="rId37"/>
    <p:sldId id="317" r:id="rId38"/>
    <p:sldId id="294" r:id="rId39"/>
    <p:sldId id="296" r:id="rId40"/>
    <p:sldId id="318" r:id="rId41"/>
    <p:sldId id="319" r:id="rId42"/>
    <p:sldId id="321" r:id="rId43"/>
    <p:sldId id="322" r:id="rId44"/>
    <p:sldId id="323" r:id="rId45"/>
    <p:sldId id="324" r:id="rId46"/>
    <p:sldId id="288" r:id="rId47"/>
    <p:sldId id="289" r:id="rId48"/>
    <p:sldId id="320" r:id="rId49"/>
    <p:sldId id="274" r:id="rId50"/>
    <p:sldId id="275" r:id="rId51"/>
    <p:sldId id="329" r:id="rId52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10501"/>
    <p:restoredTop sz="94384" autoAdjust="0"/>
  </p:normalViewPr>
  <p:slideViewPr>
    <p:cSldViewPr snapToGrid="0" snapToObjects="1">
      <p:cViewPr varScale="1">
        <p:scale>
          <a:sx n="74" d="100"/>
          <a:sy n="74" d="100"/>
        </p:scale>
        <p:origin x="1074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commentAuthors" Target="commentAuthor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notesMaster" Target="notesMasters/notesMaster1.xml"/><Relationship Id="rId58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61" Type="http://schemas.microsoft.com/office/2015/10/relationships/revisionInfo" Target="revisionInfo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presProps" Target="presProps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tableStyles" Target="tableStyles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viewProps" Target="viewProps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xmlns="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7/3/2022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7/3/2022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7199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t>7/3/2022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6081219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E5C39-FE1E-4048-9E78-68F07A4195FB}" type="datetimeFigureOut">
              <a:rPr lang="en-US" smtClean="0"/>
              <a:t>7/3/2022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84022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E5C39-FE1E-4048-9E78-68F07A4195FB}" type="datetimeFigureOut">
              <a:rPr lang="en-US" smtClean="0"/>
              <a:t>7/3/2022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71293808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E5C39-FE1E-4048-9E78-68F07A4195FB}" type="datetimeFigureOut">
              <a:rPr lang="en-US" smtClean="0"/>
              <a:t>7/3/2022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02014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E5C39-FE1E-4048-9E78-68F07A4195FB}" type="datetimeFigureOut">
              <a:rPr lang="en-US" smtClean="0"/>
              <a:t>7/3/2022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51982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E5C39-FE1E-4048-9E78-68F07A4195FB}" type="datetimeFigureOut">
              <a:rPr lang="en-US" smtClean="0"/>
              <a:t>7/3/2022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3469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E5C39-FE1E-4048-9E78-68F07A4195FB}" type="datetimeFigureOut">
              <a:rPr lang="en-US" smtClean="0"/>
              <a:t>7/3/2022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29259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E5C39-FE1E-4048-9E78-68F07A4195FB}" type="datetimeFigureOut">
              <a:rPr lang="en-US" smtClean="0"/>
              <a:t>7/3/2022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87309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E5C39-FE1E-4048-9E78-68F07A4195FB}" type="datetimeFigureOut">
              <a:rPr lang="en-US" smtClean="0"/>
              <a:t>7/3/2022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57666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E5C39-FE1E-4048-9E78-68F07A4195FB}" type="datetimeFigureOut">
              <a:rPr lang="en-US" smtClean="0"/>
              <a:t>7/3/2022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70771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E5C39-FE1E-4048-9E78-68F07A4195FB}" type="datetimeFigureOut">
              <a:rPr lang="en-US" smtClean="0"/>
              <a:t>7/3/2022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43764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750854"/>
      </p:ext>
    </p:extLst>
  </p:cSld>
  <p:clrMapOvr>
    <a:masterClrMapping/>
  </p:clrMapOvr>
  <p:transition spd="slow">
    <p:push dir="u"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39074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30734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99983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59517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56156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56672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79438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94276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52844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87025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48004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7665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731863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7980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57692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35293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14625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86040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99416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03264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49085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52502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12941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1401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7/3/2022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32573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31750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2063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76498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82892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383165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875449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11478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632751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2159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7/3/2022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293729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003431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42541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308550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924420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523623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211640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284169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929201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7543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7/3/2022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6298501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6.xml"/><Relationship Id="rId18" Type="http://schemas.openxmlformats.org/officeDocument/2006/relationships/slideLayout" Target="../slideLayouts/slideLayout31.xml"/><Relationship Id="rId26" Type="http://schemas.openxmlformats.org/officeDocument/2006/relationships/slideLayout" Target="../slideLayouts/slideLayout39.xml"/><Relationship Id="rId39" Type="http://schemas.openxmlformats.org/officeDocument/2006/relationships/slideLayout" Target="../slideLayouts/slideLayout52.xml"/><Relationship Id="rId21" Type="http://schemas.openxmlformats.org/officeDocument/2006/relationships/slideLayout" Target="../slideLayouts/slideLayout34.xml"/><Relationship Id="rId34" Type="http://schemas.openxmlformats.org/officeDocument/2006/relationships/slideLayout" Target="../slideLayouts/slideLayout47.xml"/><Relationship Id="rId42" Type="http://schemas.openxmlformats.org/officeDocument/2006/relationships/slideLayout" Target="../slideLayouts/slideLayout55.xml"/><Relationship Id="rId47" Type="http://schemas.openxmlformats.org/officeDocument/2006/relationships/slideLayout" Target="../slideLayouts/slideLayout60.xml"/><Relationship Id="rId50" Type="http://schemas.openxmlformats.org/officeDocument/2006/relationships/slideLayout" Target="../slideLayouts/slideLayout63.xml"/><Relationship Id="rId55" Type="http://schemas.openxmlformats.org/officeDocument/2006/relationships/slideLayout" Target="../slideLayouts/slideLayout68.xml"/><Relationship Id="rId7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29.xml"/><Relationship Id="rId29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24.xml"/><Relationship Id="rId24" Type="http://schemas.openxmlformats.org/officeDocument/2006/relationships/slideLayout" Target="../slideLayouts/slideLayout37.xml"/><Relationship Id="rId32" Type="http://schemas.openxmlformats.org/officeDocument/2006/relationships/slideLayout" Target="../slideLayouts/slideLayout45.xml"/><Relationship Id="rId37" Type="http://schemas.openxmlformats.org/officeDocument/2006/relationships/slideLayout" Target="../slideLayouts/slideLayout50.xml"/><Relationship Id="rId40" Type="http://schemas.openxmlformats.org/officeDocument/2006/relationships/slideLayout" Target="../slideLayouts/slideLayout53.xml"/><Relationship Id="rId45" Type="http://schemas.openxmlformats.org/officeDocument/2006/relationships/slideLayout" Target="../slideLayouts/slideLayout58.xml"/><Relationship Id="rId53" Type="http://schemas.openxmlformats.org/officeDocument/2006/relationships/slideLayout" Target="../slideLayouts/slideLayout66.xml"/><Relationship Id="rId58" Type="http://schemas.openxmlformats.org/officeDocument/2006/relationships/theme" Target="../theme/theme2.xml"/><Relationship Id="rId5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32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7.xml"/><Relationship Id="rId22" Type="http://schemas.openxmlformats.org/officeDocument/2006/relationships/slideLayout" Target="../slideLayouts/slideLayout35.xml"/><Relationship Id="rId27" Type="http://schemas.openxmlformats.org/officeDocument/2006/relationships/slideLayout" Target="../slideLayouts/slideLayout40.xml"/><Relationship Id="rId30" Type="http://schemas.openxmlformats.org/officeDocument/2006/relationships/slideLayout" Target="../slideLayouts/slideLayout43.xml"/><Relationship Id="rId35" Type="http://schemas.openxmlformats.org/officeDocument/2006/relationships/slideLayout" Target="../slideLayouts/slideLayout48.xml"/><Relationship Id="rId43" Type="http://schemas.openxmlformats.org/officeDocument/2006/relationships/slideLayout" Target="../slideLayouts/slideLayout56.xml"/><Relationship Id="rId48" Type="http://schemas.openxmlformats.org/officeDocument/2006/relationships/slideLayout" Target="../slideLayouts/slideLayout61.xml"/><Relationship Id="rId56" Type="http://schemas.openxmlformats.org/officeDocument/2006/relationships/slideLayout" Target="../slideLayouts/slideLayout69.xml"/><Relationship Id="rId8" Type="http://schemas.openxmlformats.org/officeDocument/2006/relationships/slideLayout" Target="../slideLayouts/slideLayout21.xml"/><Relationship Id="rId51" Type="http://schemas.openxmlformats.org/officeDocument/2006/relationships/slideLayout" Target="../slideLayouts/slideLayout64.xml"/><Relationship Id="rId3" Type="http://schemas.openxmlformats.org/officeDocument/2006/relationships/slideLayout" Target="../slideLayouts/slideLayout16.xml"/><Relationship Id="rId12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30.xml"/><Relationship Id="rId25" Type="http://schemas.openxmlformats.org/officeDocument/2006/relationships/slideLayout" Target="../slideLayouts/slideLayout38.xml"/><Relationship Id="rId33" Type="http://schemas.openxmlformats.org/officeDocument/2006/relationships/slideLayout" Target="../slideLayouts/slideLayout46.xml"/><Relationship Id="rId38" Type="http://schemas.openxmlformats.org/officeDocument/2006/relationships/slideLayout" Target="../slideLayouts/slideLayout51.xml"/><Relationship Id="rId46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33.xml"/><Relationship Id="rId41" Type="http://schemas.openxmlformats.org/officeDocument/2006/relationships/slideLayout" Target="../slideLayouts/slideLayout54.xml"/><Relationship Id="rId54" Type="http://schemas.openxmlformats.org/officeDocument/2006/relationships/slideLayout" Target="../slideLayouts/slideLayout67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5" Type="http://schemas.openxmlformats.org/officeDocument/2006/relationships/slideLayout" Target="../slideLayouts/slideLayout28.xml"/><Relationship Id="rId23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41.xml"/><Relationship Id="rId36" Type="http://schemas.openxmlformats.org/officeDocument/2006/relationships/slideLayout" Target="../slideLayouts/slideLayout49.xml"/><Relationship Id="rId49" Type="http://schemas.openxmlformats.org/officeDocument/2006/relationships/slideLayout" Target="../slideLayouts/slideLayout62.xml"/><Relationship Id="rId57" Type="http://schemas.openxmlformats.org/officeDocument/2006/relationships/slideLayout" Target="../slideLayouts/slideLayout70.xml"/><Relationship Id="rId10" Type="http://schemas.openxmlformats.org/officeDocument/2006/relationships/slideLayout" Target="../slideLayouts/slideLayout23.xml"/><Relationship Id="rId31" Type="http://schemas.openxmlformats.org/officeDocument/2006/relationships/slideLayout" Target="../slideLayouts/slideLayout44.xml"/><Relationship Id="rId44" Type="http://schemas.openxmlformats.org/officeDocument/2006/relationships/slideLayout" Target="../slideLayouts/slideLayout57.xml"/><Relationship Id="rId52" Type="http://schemas.openxmlformats.org/officeDocument/2006/relationships/slideLayout" Target="../slideLayouts/slideLayout6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0E59FD0C-5451-4CA0-86AF-E70AE3279989}" type="datetimeFigureOut">
              <a:rPr lang="en-US" dirty="0"/>
              <a:t>7/3/2022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8311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064" r:id="rId1"/>
    <p:sldLayoutId id="2147485065" r:id="rId2"/>
    <p:sldLayoutId id="2147485066" r:id="rId3"/>
    <p:sldLayoutId id="2147485067" r:id="rId4"/>
    <p:sldLayoutId id="2147485068" r:id="rId5"/>
    <p:sldLayoutId id="2147485069" r:id="rId6"/>
    <p:sldLayoutId id="2147485070" r:id="rId7"/>
    <p:sldLayoutId id="2147485071" r:id="rId8"/>
    <p:sldLayoutId id="2147485072" r:id="rId9"/>
    <p:sldLayoutId id="2147485073" r:id="rId10"/>
    <p:sldLayoutId id="2147485074" r:id="rId11"/>
    <p:sldLayoutId id="2147485075" r:id="rId12"/>
    <p:sldLayoutId id="2147485076" r:id="rId13"/>
    <p:sldLayoutId id="2147485077" r:id="rId14"/>
    <p:sldLayoutId id="2147485078" r:id="rId15"/>
    <p:sldLayoutId id="2147485079" r:id="rId16"/>
    <p:sldLayoutId id="2147485080" r:id="rId17"/>
    <p:sldLayoutId id="2147485081" r:id="rId18"/>
    <p:sldLayoutId id="2147485082" r:id="rId19"/>
    <p:sldLayoutId id="2147485083" r:id="rId20"/>
    <p:sldLayoutId id="2147485084" r:id="rId21"/>
    <p:sldLayoutId id="2147485085" r:id="rId22"/>
    <p:sldLayoutId id="2147485086" r:id="rId23"/>
    <p:sldLayoutId id="2147485087" r:id="rId24"/>
    <p:sldLayoutId id="2147485088" r:id="rId25"/>
    <p:sldLayoutId id="2147485089" r:id="rId26"/>
    <p:sldLayoutId id="2147485090" r:id="rId27"/>
    <p:sldLayoutId id="2147485091" r:id="rId28"/>
    <p:sldLayoutId id="2147485092" r:id="rId29"/>
    <p:sldLayoutId id="2147485093" r:id="rId30"/>
    <p:sldLayoutId id="2147485094" r:id="rId31"/>
    <p:sldLayoutId id="2147485095" r:id="rId32"/>
    <p:sldLayoutId id="2147485096" r:id="rId33"/>
    <p:sldLayoutId id="2147485097" r:id="rId34"/>
    <p:sldLayoutId id="2147485098" r:id="rId35"/>
    <p:sldLayoutId id="2147485099" r:id="rId36"/>
    <p:sldLayoutId id="2147485100" r:id="rId37"/>
    <p:sldLayoutId id="2147485101" r:id="rId38"/>
    <p:sldLayoutId id="2147485102" r:id="rId39"/>
    <p:sldLayoutId id="2147485103" r:id="rId40"/>
    <p:sldLayoutId id="2147485104" r:id="rId41"/>
    <p:sldLayoutId id="2147485105" r:id="rId42"/>
    <p:sldLayoutId id="2147485106" r:id="rId43"/>
    <p:sldLayoutId id="2147485107" r:id="rId44"/>
    <p:sldLayoutId id="2147485108" r:id="rId45"/>
    <p:sldLayoutId id="2147485109" r:id="rId46"/>
    <p:sldLayoutId id="2147485110" r:id="rId47"/>
    <p:sldLayoutId id="2147485111" r:id="rId48"/>
    <p:sldLayoutId id="2147485112" r:id="rId49"/>
    <p:sldLayoutId id="2147485113" r:id="rId50"/>
    <p:sldLayoutId id="2147485114" r:id="rId51"/>
    <p:sldLayoutId id="2147485115" r:id="rId52"/>
    <p:sldLayoutId id="2147485116" r:id="rId53"/>
    <p:sldLayoutId id="2147485117" r:id="rId54"/>
    <p:sldLayoutId id="2147485118" r:id="rId55"/>
    <p:sldLayoutId id="2147485119" r:id="rId56"/>
    <p:sldLayoutId id="2147485120" r:id="rId5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3.xml"/><Relationship Id="rId4" Type="http://schemas.openxmlformats.org/officeDocument/2006/relationships/hyperlink" Target="https://github.com/Bhoomi2207/IBM-Data-Science-Capstone-Project/blob/main/Data%20Wrangling.ipynb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hoomi2207/IBM-Data-Science-Capstone-Project/blob/main/EDA%20with%20Data%20Visualization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4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hoomi2207/IBM-Data-Science-Capstone-Project/blob/main/EDA%20with%20SQL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hoomi2207/IBM-Data-Science-Capstone-Project/blob/main/Interactive%20Maps%20with%20Folium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hoomi2207/IBM-Data-Science-Capstone-Project/blob/main/spacex_dash_app.py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hoomi2207/IBM-Data-Science-Capstone-Project/blob/main/ML%20Predictions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9.xml"/><Relationship Id="rId4" Type="http://schemas.openxmlformats.org/officeDocument/2006/relationships/image" Target="../media/image2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0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6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8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4.xml"/><Relationship Id="rId4" Type="http://schemas.openxmlformats.org/officeDocument/2006/relationships/image" Target="../media/image33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6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8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9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1.xml"/><Relationship Id="rId4" Type="http://schemas.openxmlformats.org/officeDocument/2006/relationships/hyperlink" Target="https://github.com/Bhoomi2207/IBM-Data-Science-Capstone-Project/blob/main/Data%20Collection%20With%20API.ipynb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hoomi2207/IBM-Data-Science-Capstone-Project/blob/main/Web%20Scraping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 err="1" smtClean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Bhoomi</a:t>
            </a:r>
            <a:r>
              <a:rPr lang="en-US" dirty="0" smtClean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 </a:t>
            </a:r>
            <a:r>
              <a:rPr lang="en-US" dirty="0" err="1" smtClean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Baraiya</a:t>
            </a:r>
            <a:endParaRPr lang="en-US" dirty="0">
              <a:solidFill>
                <a:schemeClr val="bg2"/>
              </a:solidFill>
              <a:latin typeface="Abadi"/>
              <a:ea typeface="SF Pro" pitchFamily="2" charset="0"/>
              <a:cs typeface="SF Pro" pitchFamily="2" charset="0"/>
            </a:endParaRPr>
          </a:p>
          <a:p>
            <a:r>
              <a:rPr lang="en-US" dirty="0" smtClean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03/07/2022</a:t>
            </a:r>
            <a:endParaRPr lang="en-US" dirty="0">
              <a:solidFill>
                <a:schemeClr val="bg2"/>
              </a:solidFill>
              <a:latin typeface="Abadi" panose="020B0604020104020204" pitchFamily="34" charset="0"/>
              <a:ea typeface="SF Pro" pitchFamily="2" charset="0"/>
              <a:cs typeface="SF Pro" pitchFamily="2" charset="0"/>
            </a:endParaRP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xmlns="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9978" y="1668932"/>
            <a:ext cx="5122862" cy="3700463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xmlns="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xmlns="" id="{1B07C49E-AFFC-EC46-8930-E4D428F5F943}"/>
              </a:ext>
            </a:extLst>
          </p:cNvPr>
          <p:cNvSpPr txBox="1">
            <a:spLocks/>
          </p:cNvSpPr>
          <p:nvPr/>
        </p:nvSpPr>
        <p:spPr>
          <a:xfrm>
            <a:off x="726507" y="1668932"/>
            <a:ext cx="5122789" cy="388429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Performing exploratory data analysis, we determined the training labels</a:t>
            </a:r>
            <a:r>
              <a:rPr lang="en-US" dirty="0" smtClean="0"/>
              <a:t>.</a:t>
            </a:r>
          </a:p>
          <a:p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Calculated the number of each slid and occurrence of each orbit.</a:t>
            </a:r>
          </a:p>
          <a:p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link to the notebook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4"/>
              </a:rPr>
              <a:t>Data Wrangling</a:t>
            </a: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952399" y="1439863"/>
            <a:ext cx="4594225" cy="2016125"/>
          </a:xfrm>
          <a:prstGeom prst="rect">
            <a:avLst/>
          </a:prstGeom>
        </p:spPr>
        <p:txBody>
          <a:bodyPr lIns="91440" tIns="45720" rIns="91440" bIns="45720" anchor="t">
            <a:normAutofit lnSpcReduction="10000"/>
          </a:bodyPr>
          <a:lstStyle/>
          <a:p>
            <a:r>
              <a:rPr lang="en-US" sz="2400" dirty="0" smtClean="0"/>
              <a:t>Using data visualization, we explored the relationship between flight number and launch site, payload and launch site, success rate of each orbit type.</a:t>
            </a:r>
            <a:endParaRPr lang="en-US" sz="24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xmlns="" id="{1B07C49E-AFFC-EC46-8930-E4D428F5F943}"/>
              </a:ext>
            </a:extLst>
          </p:cNvPr>
          <p:cNvSpPr txBox="1">
            <a:spLocks/>
          </p:cNvSpPr>
          <p:nvPr/>
        </p:nvSpPr>
        <p:spPr>
          <a:xfrm>
            <a:off x="1024436" y="4074160"/>
            <a:ext cx="4594470" cy="2014855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/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xmlns="" id="{1B07C49E-AFFC-EC46-8930-E4D428F5F943}"/>
              </a:ext>
            </a:extLst>
          </p:cNvPr>
          <p:cNvSpPr txBox="1">
            <a:spLocks/>
          </p:cNvSpPr>
          <p:nvPr/>
        </p:nvSpPr>
        <p:spPr>
          <a:xfrm>
            <a:off x="6691141" y="1678690"/>
            <a:ext cx="4594470" cy="2014855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/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xmlns="" id="{1B07C49E-AFFC-EC46-8930-E4D428F5F943}"/>
              </a:ext>
            </a:extLst>
          </p:cNvPr>
          <p:cNvSpPr txBox="1">
            <a:spLocks/>
          </p:cNvSpPr>
          <p:nvPr/>
        </p:nvSpPr>
        <p:spPr>
          <a:xfrm>
            <a:off x="6430453" y="4284534"/>
            <a:ext cx="4594470" cy="2014855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The link to the notebook </a:t>
            </a:r>
            <a:r>
              <a:rPr lang="en-US" sz="2400" dirty="0" smtClean="0">
                <a:hlinkClick r:id="rId3"/>
              </a:rPr>
              <a:t>EDA With Data Visualization</a:t>
            </a:r>
            <a:endParaRPr lang="en-US" sz="2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0453" y="1404894"/>
            <a:ext cx="4855158" cy="256244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718" y="3702145"/>
            <a:ext cx="4449906" cy="2444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626271"/>
            <a:ext cx="9745663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Loaded the SpaceX dataset into PostgreSQL database without leaving the </a:t>
            </a:r>
            <a:r>
              <a:rPr lang="en-US" sz="2200" dirty="0" err="1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jupyter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 notebook.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We applied EDA with SQL to get insight from the data. We wrote queries to find out for instance: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names of unique launch sites in the space mission.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total payload mass carried by boosters launched by NASA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average payload mass carried by booster version F9 v1.1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link to the notebook </a:t>
            </a:r>
            <a:r>
              <a:rPr lang="en-US" sz="2400" dirty="0" smtClean="0">
                <a:solidFill>
                  <a:schemeClr val="accent3">
                    <a:lumMod val="25000"/>
                  </a:schemeClr>
                </a:solidFill>
                <a:latin typeface="Abadi"/>
                <a:hlinkClick r:id="rId3"/>
              </a:rPr>
              <a:t>EDA with SQL</a:t>
            </a:r>
            <a:endParaRPr lang="en-US" dirty="0" smtClean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7240" y="1643018"/>
            <a:ext cx="10234197" cy="4351337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 smtClean="0"/>
              <a:t>We marked all launch sites, and added map objects such as markers, circles, lines to mark the success or failure of launches for each site on the folium map.</a:t>
            </a:r>
          </a:p>
          <a:p>
            <a:r>
              <a:rPr lang="en-US" dirty="0" smtClean="0"/>
              <a:t>We assigned the feature launch outcomes to class 0 and 1.</a:t>
            </a:r>
          </a:p>
          <a:p>
            <a:r>
              <a:rPr lang="en-US" dirty="0" smtClean="0"/>
              <a:t>Using the color-labeled marker </a:t>
            </a:r>
            <a:r>
              <a:rPr lang="en-US" dirty="0" err="1" smtClean="0"/>
              <a:t>clucters</a:t>
            </a:r>
            <a:r>
              <a:rPr lang="en-US" dirty="0" smtClean="0"/>
              <a:t>, we identified which launch sites have relatively high success rate.</a:t>
            </a:r>
          </a:p>
          <a:p>
            <a:r>
              <a:rPr lang="en-US" dirty="0" smtClean="0"/>
              <a:t>The link to the notebook </a:t>
            </a:r>
            <a:r>
              <a:rPr lang="en-US" dirty="0" smtClean="0">
                <a:hlinkClick r:id="rId3"/>
              </a:rPr>
              <a:t> Interactive Map with Folium</a:t>
            </a: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568047"/>
            <a:ext cx="9745663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built an interactive dashboard with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</a:t>
            </a:r>
            <a:r>
              <a:rPr lang="en-US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lotly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plotted pi charts showing total launched by a certain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plotted scatter graph showing the relationship with outcomes and payload mass for the different booster version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link to the notebook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Dashboard with </a:t>
            </a:r>
            <a:r>
              <a:rPr lang="en-US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Plotly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 Dash</a:t>
            </a: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555169"/>
            <a:ext cx="974566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loaded data using </a:t>
            </a:r>
            <a:r>
              <a:rPr lang="en-US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numpy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and pandas, transformed the data, split our data into training and testing.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built different machine </a:t>
            </a:r>
            <a:r>
              <a:rPr lang="en-US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leanring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models and tune different </a:t>
            </a:r>
            <a:r>
              <a:rPr lang="en-US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hyperparameters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using </a:t>
            </a:r>
            <a:r>
              <a:rPr lang="en-US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GridSearchCV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link to the notebook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Predictive Analysis</a:t>
            </a: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xmlns="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xmlns="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1776839"/>
            <a:ext cx="1042035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larger the flight amount at launch site, the greater the success rate at launch site.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xmlns="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765" y="3374939"/>
            <a:ext cx="11123054" cy="2213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1494442"/>
            <a:ext cx="10688637" cy="441325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greater the payload mass, the higher the success rate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xmlns="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011" y="3277176"/>
            <a:ext cx="10224688" cy="2213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 lnSpcReduction="10000"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xmlns="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xmlns="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1503363" y="1584325"/>
            <a:ext cx="10688637" cy="4310063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spcBef>
                <a:spcPts val="1400"/>
              </a:spcBef>
            </a:pPr>
            <a:r>
              <a:rPr lang="en-US" sz="2200" dirty="0" smtClean="0">
                <a:latin typeface="Abadi" panose="020B0604020104020204" pitchFamily="34" charset="0"/>
              </a:rPr>
              <a:t>ES-L1</a:t>
            </a:r>
            <a:r>
              <a:rPr lang="en-US" sz="2200" dirty="0">
                <a:latin typeface="Abadi" panose="020B0604020104020204" pitchFamily="34" charset="0"/>
              </a:rPr>
              <a:t>, GEO, HEO, SSO, VLEO had the most success rate.</a:t>
            </a:r>
          </a:p>
          <a:p>
            <a:pPr>
              <a:spcBef>
                <a:spcPts val="1400"/>
              </a:spcBef>
            </a:pPr>
            <a:endParaRPr lang="en-US" sz="20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xmlns="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4916" y="2111878"/>
            <a:ext cx="7298148" cy="4016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618186" y="1506538"/>
            <a:ext cx="10515600" cy="437515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LEO orbit, success is related to the number of flights whereas in the GTO orbit, there is no relationship between flight number and the orbit. 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xmlns="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554" y="3090929"/>
            <a:ext cx="10970418" cy="2198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1725613"/>
            <a:ext cx="10515600" cy="414337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With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heavy payloads, the successful landing are more for PO, LEO and ISS orbits.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xmlns="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337" y="3165244"/>
            <a:ext cx="11144945" cy="2269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656823" y="1648160"/>
            <a:ext cx="10515600" cy="414337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spcBef>
                <a:spcPts val="1400"/>
              </a:spcBef>
            </a:pPr>
            <a:r>
              <a:rPr lang="en-US" sz="2200" dirty="0" smtClean="0">
                <a:latin typeface="Abadi" panose="020B0604020104020204" pitchFamily="34" charset="0"/>
              </a:rPr>
              <a:t>The </a:t>
            </a:r>
            <a:r>
              <a:rPr lang="en-US" sz="2200" dirty="0">
                <a:latin typeface="Abadi" panose="020B0604020104020204" pitchFamily="34" charset="0"/>
              </a:rPr>
              <a:t>success rate since 2013 kept on increasing till 2020</a:t>
            </a:r>
            <a:r>
              <a:rPr lang="en-US" sz="2200" dirty="0" smtClean="0">
                <a:latin typeface="Abadi" panose="020B0604020104020204" pitchFamily="34" charset="0"/>
              </a:rPr>
              <a:t>.</a:t>
            </a:r>
          </a:p>
          <a:p>
            <a:pPr>
              <a:spcBef>
                <a:spcPts val="1400"/>
              </a:spcBef>
            </a:pPr>
            <a:endParaRPr lang="en-US" sz="2200" dirty="0"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xmlns="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9578" y="2375541"/>
            <a:ext cx="6915848" cy="3650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6983" y="2863000"/>
            <a:ext cx="8507412" cy="2611438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xmlns="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70011" y="1648496"/>
            <a:ext cx="10515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We used the DISTINCT keyword to get the unique launch sites</a:t>
            </a: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979" y="2049917"/>
            <a:ext cx="9745663" cy="3614738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xmlns="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70011" y="1506828"/>
            <a:ext cx="10515600" cy="4121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8" name="TextBox 7"/>
          <p:cNvSpPr txBox="1"/>
          <p:nvPr/>
        </p:nvSpPr>
        <p:spPr>
          <a:xfrm>
            <a:off x="965916" y="1375863"/>
            <a:ext cx="103196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We used the below query to get the launch sites name begin with CCA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348" y="2763793"/>
            <a:ext cx="9686925" cy="2011362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xmlns="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70011" y="1506828"/>
            <a:ext cx="1051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We used </a:t>
            </a:r>
            <a:r>
              <a:rPr lang="en-US" dirty="0" smtClean="0"/>
              <a:t>where </a:t>
            </a:r>
            <a:r>
              <a:rPr lang="en-US" dirty="0" smtClean="0"/>
              <a:t>clause to get the total payload mass carried by the booster launches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9123" y="2722004"/>
            <a:ext cx="9477375" cy="2249488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xmlns="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70011" y="1506828"/>
            <a:ext cx="1051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We used where clause in BOOSTER_VERSION to get the payload mass by F9 v1.1</a:t>
            </a:r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61" y="2627290"/>
            <a:ext cx="9715500" cy="2516188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xmlns="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70011" y="1506828"/>
            <a:ext cx="1051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We used where clause with </a:t>
            </a:r>
            <a:r>
              <a:rPr lang="en-US" dirty="0" err="1" smtClean="0"/>
              <a:t>landing_outcome</a:t>
            </a:r>
            <a:r>
              <a:rPr lang="en-US" dirty="0" smtClean="0"/>
              <a:t> to get the first successful landing outcome in ground pad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686" y="2433436"/>
            <a:ext cx="8858250" cy="2878138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xmlns="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70011" y="1506828"/>
            <a:ext cx="1051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We used AND condition in PAYLOAD_MASS_KG to get he payload between 4000 and 6000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 lnSpcReduction="10000"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xmlns="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1503680"/>
            <a:ext cx="10326708" cy="4923531"/>
          </a:xfrm>
          <a:prstGeom prst="rect">
            <a:avLst/>
          </a:prstGeom>
        </p:spPr>
        <p:txBody>
          <a:bodyPr lIns="91440" tIns="45720" rIns="91440" bIns="45720" anchor="t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methodologies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Collection through API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Collection with Web Scraping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Wrangling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with SQL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with Data Visualization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Visual Analytics with Folium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Machine Learning Prediction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results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in screenshots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Analytics Result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xmlns="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1698" y="1842532"/>
            <a:ext cx="6372225" cy="435133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xmlns="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70011" y="1473200"/>
            <a:ext cx="1051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We used where clause with MISSION_OUTCOME to get the number of successful and failure missions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0373" y="2325201"/>
            <a:ext cx="7796212" cy="4351338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xmlns="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88642" y="1519706"/>
            <a:ext cx="10396969" cy="3734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6" name="TextBox 5"/>
          <p:cNvSpPr txBox="1"/>
          <p:nvPr/>
        </p:nvSpPr>
        <p:spPr>
          <a:xfrm>
            <a:off x="989995" y="1519706"/>
            <a:ext cx="103969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We used WHERE clause with PAYLOAD_MASS_KG and inline nested select function to get the maximum payload.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0444" y="1893194"/>
            <a:ext cx="5313363" cy="4351338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xmlns="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88642" y="1519706"/>
            <a:ext cx="10396969" cy="3734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We used WHERE and LIKE clause in LAUNCH_OUTCOME to get the launch records.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1228" y="2598044"/>
            <a:ext cx="7600950" cy="3497262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xmlns="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88642" y="1519706"/>
            <a:ext cx="103969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We used WHERE clause with DATE and GROUP BY with LANDING_OUTCOME and ORDER BY to get the landing outcome between 2010-06-04 and 2017-03-20.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042" y="1820863"/>
            <a:ext cx="8915400" cy="435133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 smtClean="0">
                <a:solidFill>
                  <a:srgbClr val="0B49CB"/>
                </a:solidFill>
                <a:latin typeface="Abadi"/>
              </a:rPr>
              <a:t>All Launch Sites Global map marker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0706" y="1408113"/>
            <a:ext cx="3681413" cy="5019675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xmlns="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Markers showing launch sites with color labels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0653" y="1407807"/>
            <a:ext cx="3278958" cy="5019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8659" y="1857375"/>
            <a:ext cx="4645025" cy="4314825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xmlns="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 smtClean="0">
                <a:solidFill>
                  <a:srgbClr val="0B49CB"/>
                </a:solidFill>
                <a:latin typeface="Abadi"/>
              </a:rPr>
              <a:t>Map symbols</a:t>
            </a: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979" y="1787525"/>
            <a:ext cx="9745663" cy="4238625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xmlns="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Pie chart showing the success percentage achieved by each launch site</a:t>
            </a: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 lnSpcReduction="10000"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xmlns="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xmlns="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6" y="1625600"/>
            <a:ext cx="10399485" cy="43999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context</a:t>
            </a:r>
          </a:p>
          <a:p>
            <a:pPr lvl="1">
              <a:spcBef>
                <a:spcPts val="1400"/>
              </a:spcBef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X advertises Falcon 9 rocket launches on its website with a cost of 62 million dollars; other providers cost upward of 165 million dollars each, much of the savings is because Space X can reuse the first stage. Therefore, if we can determine if the first stage will land, we can determine the cost of a launch. This information can be used if an alternate company wants to bid against space X for a rocket launch. This goal of the project is to create a machine learning pipeline to predict if the first stage will land successfully.</a:t>
            </a:r>
            <a:endParaRPr lang="en-US" sz="18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you want to find answers</a:t>
            </a:r>
          </a:p>
          <a:p>
            <a:pPr lvl="1">
              <a:spcBef>
                <a:spcPts val="1400"/>
              </a:spcBef>
              <a:buFontTx/>
              <a:buChar char="-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What factors determine if the rocket will land successfully?</a:t>
            </a:r>
          </a:p>
          <a:p>
            <a:pPr lvl="1">
              <a:spcBef>
                <a:spcPts val="1400"/>
              </a:spcBef>
              <a:buFontTx/>
              <a:buChar char="-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interaction amongst various features that determine the success rate of a successful landing.</a:t>
            </a:r>
          </a:p>
          <a:p>
            <a:pPr lvl="1">
              <a:spcBef>
                <a:spcPts val="1400"/>
              </a:spcBef>
              <a:buFontTx/>
              <a:buChar char="-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What operating conditions needs to be in place to ensure a successful landing program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011" y="1825625"/>
            <a:ext cx="10171113" cy="4351338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xmlns="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Pie chart showing the Launch site with the highest launch success </a:t>
            </a:r>
            <a:r>
              <a:rPr lang="en-US" dirty="0" smtClean="0">
                <a:solidFill>
                  <a:srgbClr val="0B49CB"/>
                </a:solidFill>
                <a:latin typeface="Abadi"/>
              </a:rPr>
              <a:t>ratio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011" y="1659066"/>
            <a:ext cx="4960938" cy="2157412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xmlns="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4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rgbClr val="0B49CB"/>
                </a:solidFill>
                <a:latin typeface="Abadi" panose="020B0604020104020204" pitchFamily="34" charset="0"/>
              </a:rPr>
              <a:t>Scatter plot of Payload vs Launch Outcome for all sites, with different payload selected in the range slider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7811" y="4129347"/>
            <a:ext cx="4774820" cy="2042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2884" y="1563845"/>
            <a:ext cx="9889985" cy="7929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decision tree classifier provides highest classification accuracy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xmlns="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2751" y="2698331"/>
            <a:ext cx="9450119" cy="2800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7279" y="1646931"/>
            <a:ext cx="4625975" cy="34940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confusion matrix for the decision tree classifier shows that the classifier can distinguish between the different classes. The major problem is the false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positives.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xmlns="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547" y="1646931"/>
            <a:ext cx="5418064" cy="4071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xmlns="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617260"/>
            <a:ext cx="10515600" cy="4351337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concluded that…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success rate depends upon the flight amount at launch site.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 success rate started to increase in 2013 till 2020.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Orbits ES-L1, GEO, HEP, SSO, VLEO had the most success rate.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KCS LC-39A had the most successful launches of any sites.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decision tree classifier is the best machine learning algorithm for the task.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xmlns="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xmlns="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7240" y="1614265"/>
            <a:ext cx="10515600" cy="4351337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 any relevant assets like Python code snippets, SQL queries, charts, Notebook outputs, or data sets that you may have created during this project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xmlns="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>
            <a:normAutofit fontScale="55000" lnSpcReduction="20000"/>
          </a:bodyPr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443648"/>
            <a:ext cx="10104817" cy="4581925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 smtClean="0">
                <a:solidFill>
                  <a:schemeClr val="tx1"/>
                </a:solidFill>
                <a:latin typeface="Abadi"/>
              </a:rPr>
              <a:t>The data was collected by the information of all the unsuccessful landings. Most unsuccessful landing were planned and controlled by the Space X.</a:t>
            </a:r>
            <a:endParaRPr lang="en-US" sz="7600" dirty="0">
              <a:solidFill>
                <a:schemeClr val="tx1"/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</a:t>
            </a:r>
            <a:r>
              <a:rPr lang="en-US" sz="88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80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One hot encoding was applied to categorical features</a:t>
            </a:r>
            <a:endParaRPr lang="en-US" sz="80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</a:t>
            </a:r>
            <a:r>
              <a:rPr lang="en-US" sz="88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models</a:t>
            </a: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xmlns="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542290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Data collection was done using get request to the </a:t>
            </a:r>
            <a:r>
              <a:rPr lang="en-US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API.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Next, We decoded the response content as </a:t>
            </a:r>
            <a:r>
              <a:rPr lang="en-US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Json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using .Jason() function call and turn it into a pandas </a:t>
            </a:r>
            <a:r>
              <a:rPr lang="en-US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dataframe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Then the data was cleaned, checked for missing values and fill in the missing values.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objective was to extract the launch records as HTML table, parse the table and convert it to a pandas </a:t>
            </a:r>
            <a:r>
              <a:rPr lang="en-US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datafram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xmlns="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611" y="1584325"/>
            <a:ext cx="5461000" cy="444182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15843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Get request method is used to collect data, and for cleaning and did some basic wrangling and formatting.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link to notebook is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4"/>
              </a:rPr>
              <a:t>Data Collection With </a:t>
            </a:r>
            <a:r>
              <a:rPr lang="en-US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4"/>
              </a:rPr>
              <a:t>API.ipynb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xmlns="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605307" y="1792288"/>
            <a:ext cx="4584700" cy="4206875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Applying web scarping, we recorded web scrap Falcon 9 launch with </a:t>
            </a:r>
            <a:r>
              <a:rPr lang="en-US" sz="2200" dirty="0" err="1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BeautifulSoup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We converted the table into </a:t>
            </a:r>
            <a:r>
              <a:rPr lang="en-US" sz="2200" dirty="0" err="1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dataframe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link to the notebook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  <a:hlinkClick r:id="rId3"/>
              </a:rPr>
              <a:t>Data Collection Web Scraping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xmlns="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xmlns="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6719" y="1792288"/>
            <a:ext cx="5692043" cy="4194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54DA07C5-A406-4A0D-B3E6-3856C94AC7F3}">
  <ds:schemaRefs>
    <ds:schemaRef ds:uri="http://purl.org/dc/dcmitype/"/>
    <ds:schemaRef ds:uri="http://purl.org/dc/terms/"/>
    <ds:schemaRef ds:uri="155be751-a274-42e8-93fb-f39d3b9bccc8"/>
    <ds:schemaRef ds:uri="f80a141d-92ca-4d3d-9308-f7e7b1d44ce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  <ds:schemaRef ds:uri="http://www.w3.org/XML/1998/namespace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419</TotalTime>
  <Words>1318</Words>
  <Application>Microsoft Office PowerPoint</Application>
  <PresentationFormat>Widescreen</PresentationFormat>
  <Paragraphs>185</Paragraphs>
  <Slides>47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47</vt:i4>
      </vt:variant>
    </vt:vector>
  </HeadingPairs>
  <TitlesOfParts>
    <vt:vector size="58" baseType="lpstr">
      <vt:lpstr>Abadi</vt:lpstr>
      <vt:lpstr>Arial</vt:lpstr>
      <vt:lpstr>Calibri</vt:lpstr>
      <vt:lpstr>Calibri Light</vt:lpstr>
      <vt:lpstr>Century Schoolbook</vt:lpstr>
      <vt:lpstr>IBM Plex Mono SemiBold</vt:lpstr>
      <vt:lpstr>IBM Plex Mono Text</vt:lpstr>
      <vt:lpstr>SF Pro</vt:lpstr>
      <vt:lpstr>Wingdings 2</vt:lpstr>
      <vt:lpstr>Custom Design</vt:lpstr>
      <vt:lpstr>View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&lt;Title&gt;</dc:title>
  <dc:creator>YAN Luo</dc:creator>
  <cp:lastModifiedBy>DELL</cp:lastModifiedBy>
  <cp:revision>220</cp:revision>
  <dcterms:created xsi:type="dcterms:W3CDTF">2021-04-29T18:58:34Z</dcterms:created>
  <dcterms:modified xsi:type="dcterms:W3CDTF">2022-07-03T15:36:49Z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